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5" r:id="rId4"/>
    <p:sldId id="278" r:id="rId5"/>
    <p:sldId id="281" r:id="rId6"/>
    <p:sldId id="268" r:id="rId7"/>
    <p:sldId id="289" r:id="rId8"/>
    <p:sldId id="286" r:id="rId9"/>
    <p:sldId id="282" r:id="rId10"/>
    <p:sldId id="295" r:id="rId11"/>
    <p:sldId id="284" r:id="rId12"/>
    <p:sldId id="293" r:id="rId13"/>
    <p:sldId id="297" r:id="rId1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93837" autoAdjust="0"/>
  </p:normalViewPr>
  <p:slideViewPr>
    <p:cSldViewPr snapToGrid="0">
      <p:cViewPr varScale="1">
        <p:scale>
          <a:sx n="90" d="100"/>
          <a:sy n="90" d="100"/>
        </p:scale>
        <p:origin x="1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F1EC-4AF4-4D74-9419-EAA81A2F63E3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C9EC-946B-4240-9E81-9E4D43FFED1F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926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6240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教师参考数据：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水管以陶泥制造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3843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教师参考数据：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骰子以陶泥制造；博弈：指棋局游戏／赌博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833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教师参考数据：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骰子以陶泥制造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727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730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教师参考数据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文物名称：八卦纹青瓷香炉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739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教师参考数据：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文物名称：褐釉瓜棱罐、褐釉四系罐；</a:t>
            </a:r>
            <a:r>
              <a:rPr lang="zh-TW" altLang="en-US" sz="1200" b="0" dirty="0">
                <a:solidFill>
                  <a:srgbClr val="FF0000"/>
                </a:solidFill>
              </a:rPr>
              <a:t>属粗陶器具</a:t>
            </a:r>
            <a:endParaRPr lang="zh-HK" altLang="en-US" sz="1200" b="0" dirty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309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594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教师参考数据：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文物名称：</a:t>
            </a:r>
            <a:r>
              <a:rPr lang="zh-TW" altLang="en-US" sz="1200" b="0" dirty="0">
                <a:solidFill>
                  <a:srgbClr val="FF0000"/>
                </a:solidFill>
              </a:rPr>
              <a:t>刻划纹碗及盘（图左）、花卉纹褐彩盘（图中）及划花青黄釉碗（图右）</a:t>
            </a:r>
            <a:endParaRPr lang="zh-HK" altLang="en-US" sz="1200" b="0" dirty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588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教师参考数据：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文物名称：黑釉茶盏、酱釉盏托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350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4138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教师参考数据：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文物名称：莲瓣纹</a:t>
            </a:r>
            <a:r>
              <a:rPr lang="zh-HK" altLang="en-US" dirty="0"/>
              <a:t>瓦当</a:t>
            </a:r>
            <a:r>
              <a:rPr lang="zh-TW" altLang="en-US" dirty="0"/>
              <a:t>（图右上角）、</a:t>
            </a:r>
            <a:r>
              <a:rPr lang="zh-HK" altLang="en-US" dirty="0"/>
              <a:t>牡丹纹瓦当</a:t>
            </a:r>
            <a:r>
              <a:rPr lang="zh-TW" altLang="en-US" dirty="0"/>
              <a:t>（其他）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5647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706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096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004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40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731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815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14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5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33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082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504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3619-E5A1-444B-B824-D3ECC9F67F46}" type="datetimeFigureOut">
              <a:rPr lang="zh-HK" altLang="en-US" smtClean="0"/>
              <a:t>13/1/2026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FFCF-A9C3-475C-B9AB-613A873AF42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410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o.gov.hk/sc/visitor-centre/exhibitions/sung-wong-toi-statio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16" y="1940313"/>
            <a:ext cx="11194318" cy="2600874"/>
          </a:xfrm>
          <a:solidFill>
            <a:schemeClr val="accent4">
              <a:lumMod val="20000"/>
              <a:lumOff val="80000"/>
              <a:alpha val="82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sz="12000" b="1" dirty="0">
                <a:solidFill>
                  <a:srgbClr val="7030A0"/>
                </a:solidFill>
              </a:rPr>
              <a:t>宋皇台与昔日香港</a:t>
            </a:r>
            <a:br>
              <a:rPr lang="en-US" altLang="zh-TW" sz="12000" b="1" dirty="0">
                <a:solidFill>
                  <a:srgbClr val="7030A0"/>
                </a:solidFill>
              </a:rPr>
            </a:br>
            <a:br>
              <a:rPr lang="en-US" altLang="zh-HK" sz="3100" b="1" dirty="0"/>
            </a:br>
            <a:endParaRPr lang="zh-HK" alt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9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508472" y="1040104"/>
            <a:ext cx="907980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瓦当：</a:t>
            </a:r>
            <a:r>
              <a:rPr lang="zh-TW" altLang="en-US" sz="3600" b="1" dirty="0">
                <a:solidFill>
                  <a:srgbClr val="FF0000"/>
                </a:solidFill>
              </a:rPr>
              <a:t>放置在屋脊的筒瓦前端，以便屋顶排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en-US" altLang="zh-TW" sz="3600" b="1" dirty="0">
                <a:solidFill>
                  <a:srgbClr val="FF0000"/>
                </a:solidFill>
              </a:rPr>
              <a:t>             </a:t>
            </a:r>
            <a:r>
              <a:rPr lang="zh-TW" altLang="en-US" sz="3600" b="1" dirty="0">
                <a:solidFill>
                  <a:srgbClr val="FF0000"/>
                </a:solidFill>
              </a:rPr>
              <a:t>水及防止风雨侵蚀。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22840" r="45482" b="33485"/>
          <a:stretch/>
        </p:blipFill>
        <p:spPr>
          <a:xfrm rot="5400000">
            <a:off x="4665552" y="1963433"/>
            <a:ext cx="3124934" cy="441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Cloud Callout 13"/>
          <p:cNvSpPr/>
          <p:nvPr/>
        </p:nvSpPr>
        <p:spPr>
          <a:xfrm>
            <a:off x="232356" y="2107722"/>
            <a:ext cx="2753733" cy="2441494"/>
          </a:xfrm>
          <a:prstGeom prst="cloudCallout">
            <a:avLst>
              <a:gd name="adj1" fmla="val 20400"/>
              <a:gd name="adj2" fmla="val 81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1712" y="2186286"/>
            <a:ext cx="1817371" cy="1910812"/>
            <a:chOff x="603038" y="2067124"/>
            <a:chExt cx="1661874" cy="1820470"/>
          </a:xfrm>
        </p:grpSpPr>
        <p:grpSp>
          <p:nvGrpSpPr>
            <p:cNvPr id="3" name="Group 2"/>
            <p:cNvGrpSpPr/>
            <p:nvPr/>
          </p:nvGrpSpPr>
          <p:grpSpPr>
            <a:xfrm>
              <a:off x="603038" y="2079919"/>
              <a:ext cx="1661874" cy="1807675"/>
              <a:chOff x="575859" y="2072806"/>
              <a:chExt cx="1363839" cy="1524339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5"/>
              <a:srcRect l="8853" t="8302" r="54902" b="22040"/>
              <a:stretch/>
            </p:blipFill>
            <p:spPr bwMode="auto">
              <a:xfrm>
                <a:off x="575859" y="2072806"/>
                <a:ext cx="1363839" cy="1524339"/>
              </a:xfrm>
              <a:prstGeom prst="ellipse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5"/>
              <a:srcRect l="23823" t="10309" r="61900" b="83174"/>
              <a:stretch/>
            </p:blipFill>
            <p:spPr bwMode="auto">
              <a:xfrm>
                <a:off x="1150907" y="2256669"/>
                <a:ext cx="537210" cy="29090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102484" y="2067124"/>
              <a:ext cx="792493" cy="43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瓦当</a:t>
              </a:r>
              <a:endParaRPr lang="zh-HK" altLang="en-US" sz="24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68890" y="2470447"/>
              <a:ext cx="262161" cy="267614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8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33632" r="20547" b="29752"/>
          <a:stretch/>
        </p:blipFill>
        <p:spPr>
          <a:xfrm>
            <a:off x="2696232" y="2459520"/>
            <a:ext cx="7063576" cy="4036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15183" y="1020695"/>
            <a:ext cx="682567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水管：</a:t>
            </a:r>
            <a:r>
              <a:rPr lang="zh-TW" altLang="en-US" sz="3600" b="1" dirty="0">
                <a:solidFill>
                  <a:srgbClr val="FF0000"/>
                </a:solidFill>
              </a:rPr>
              <a:t>可能是用作排水或输水，  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en-US" altLang="zh-TW" sz="3600" b="1" dirty="0">
                <a:solidFill>
                  <a:srgbClr val="FF0000"/>
                </a:solidFill>
              </a:rPr>
              <a:t>              </a:t>
            </a:r>
            <a:r>
              <a:rPr lang="zh-TW" altLang="en-US" sz="3600" b="1" dirty="0">
                <a:solidFill>
                  <a:srgbClr val="FF0000"/>
                </a:solidFill>
              </a:rPr>
              <a:t>真正用途未明。</a:t>
            </a:r>
          </a:p>
        </p:txBody>
      </p:sp>
    </p:spTree>
    <p:extLst>
      <p:ext uri="{BB962C8B-B14F-4D97-AF65-F5344CB8AC3E}">
        <p14:creationId xmlns:p14="http://schemas.microsoft.com/office/powerpoint/2010/main" val="2353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6410" y="-8353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84" y="1156564"/>
            <a:ext cx="7101701" cy="5323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57" y="1822563"/>
            <a:ext cx="2285214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这粒骰子与大家在游戏中所用的骰子有什么分别？</a:t>
            </a:r>
            <a:endParaRPr lang="zh-HK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190" y="4663134"/>
            <a:ext cx="228521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其中三面为一点，另外三面为四点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2532" y="1002397"/>
            <a:ext cx="87350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骰：</a:t>
            </a:r>
            <a:r>
              <a:rPr lang="zh-TW" altLang="en-US" sz="3600" b="1" dirty="0">
                <a:solidFill>
                  <a:srgbClr val="FF0000"/>
                </a:solidFill>
              </a:rPr>
              <a:t>应为游戏或博弈用具，真正用途未明。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1374" y="6511240"/>
            <a:ext cx="325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dirty="0"/>
              <a:t>（博弈：指棋局游戏／赌博）</a:t>
            </a:r>
          </a:p>
        </p:txBody>
      </p:sp>
    </p:spTree>
    <p:extLst>
      <p:ext uri="{BB962C8B-B14F-4D97-AF65-F5344CB8AC3E}">
        <p14:creationId xmlns:p14="http://schemas.microsoft.com/office/powerpoint/2010/main" val="6777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6410" y="-8353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897" y="1143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参考资料</a:t>
            </a:r>
            <a:endParaRPr lang="zh-HK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69021" y="2543484"/>
            <a:ext cx="104654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古物古迹办事处</a:t>
            </a:r>
            <a:r>
              <a:rPr lang="en-US" altLang="zh-TW" sz="3600" dirty="0"/>
              <a:t>-</a:t>
            </a:r>
            <a:r>
              <a:rPr lang="zh-TW" altLang="en-US" sz="3600" dirty="0"/>
              <a:t>宋皇台站考古陈列</a:t>
            </a:r>
            <a:endParaRPr lang="en-US" altLang="zh-HK" sz="3600" dirty="0"/>
          </a:p>
          <a:p>
            <a:r>
              <a:rPr lang="en-US" altLang="zh-HK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https://www.amo.gov.hk/sc/visitor-centre/exhibitions/sung-wong-toi-station/index.html</a:t>
            </a:r>
            <a:endParaRPr lang="en-US" altLang="zh-H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0" y="0"/>
            <a:ext cx="1228725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042" y="2327201"/>
            <a:ext cx="11191165" cy="2203597"/>
          </a:xfrm>
          <a:solidFill>
            <a:schemeClr val="accent4">
              <a:lumMod val="20000"/>
              <a:lumOff val="80000"/>
              <a:alpha val="63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rgbClr val="7030A0"/>
                </a:solidFill>
              </a:rPr>
              <a:t>历史文物考考你</a:t>
            </a:r>
            <a:endParaRPr lang="en-US" altLang="zh-TW" sz="6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3600" b="1" dirty="0"/>
              <a:t>以下是在宋皇台站考古工作出土的宋元时期文物，这些文物已经埋藏在地下超过七百年，大家能猜猜它们的用途吗</a:t>
            </a:r>
            <a:r>
              <a:rPr lang="en-US" altLang="zh-TW" sz="3600" b="1" dirty="0"/>
              <a:t>?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805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872437" y="1601893"/>
            <a:ext cx="45192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香炉兽足：</a:t>
            </a:r>
            <a:r>
              <a:rPr lang="zh-TW" altLang="en-US" sz="3600" b="1" dirty="0">
                <a:solidFill>
                  <a:srgbClr val="FF0000"/>
                </a:solidFill>
              </a:rPr>
              <a:t>支撑香炉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41860"/>
          <a:stretch/>
        </p:blipFill>
        <p:spPr>
          <a:xfrm>
            <a:off x="360218" y="2670940"/>
            <a:ext cx="11530757" cy="332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31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30077" r="11473" b="23721"/>
          <a:stretch/>
        </p:blipFill>
        <p:spPr>
          <a:xfrm rot="10800000">
            <a:off x="3536544" y="1997915"/>
            <a:ext cx="5023662" cy="4377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85147" y="1192009"/>
            <a:ext cx="55264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香炉：</a:t>
            </a:r>
            <a:r>
              <a:rPr lang="zh-TW" altLang="en-US" sz="3600" b="1" dirty="0">
                <a:solidFill>
                  <a:srgbClr val="FF0000"/>
                </a:solidFill>
              </a:rPr>
              <a:t>在祭祀仪式中使用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0" y="-1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r="22932" b="21063"/>
          <a:stretch/>
        </p:blipFill>
        <p:spPr>
          <a:xfrm rot="10800000">
            <a:off x="2397476" y="2258918"/>
            <a:ext cx="7745140" cy="431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18139" y="1339560"/>
            <a:ext cx="37559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陶罐：</a:t>
            </a:r>
            <a:r>
              <a:rPr lang="zh-TW" altLang="en-US" sz="3600" b="1" dirty="0">
                <a:solidFill>
                  <a:srgbClr val="FF0000"/>
                </a:solidFill>
              </a:rPr>
              <a:t>贮存食物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-4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420" y="2192923"/>
            <a:ext cx="6707909" cy="438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11393" y="1262413"/>
            <a:ext cx="52739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青瓷器盖：</a:t>
            </a:r>
            <a:r>
              <a:rPr lang="zh-TW" altLang="en-US" sz="3600" b="1" dirty="0">
                <a:solidFill>
                  <a:srgbClr val="FF0000"/>
                </a:solidFill>
              </a:rPr>
              <a:t>盖在青瓷器上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242233" y="1247419"/>
            <a:ext cx="39829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碗及盘：</a:t>
            </a:r>
            <a:r>
              <a:rPr lang="zh-TW" altLang="en-US" sz="3600" b="1" dirty="0">
                <a:solidFill>
                  <a:srgbClr val="FF0000"/>
                </a:solidFill>
              </a:rPr>
              <a:t>盛载食物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21550" r="2946" b="29147"/>
          <a:stretch/>
        </p:blipFill>
        <p:spPr>
          <a:xfrm>
            <a:off x="57764" y="3189716"/>
            <a:ext cx="4637753" cy="2184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r="29147" b="6202"/>
          <a:stretch/>
        </p:blipFill>
        <p:spPr>
          <a:xfrm rot="10800000">
            <a:off x="5039378" y="2847482"/>
            <a:ext cx="3166041" cy="24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2" t="47597" r="12132" b="30892"/>
          <a:stretch/>
        </p:blipFill>
        <p:spPr>
          <a:xfrm>
            <a:off x="8549279" y="3133881"/>
            <a:ext cx="3317350" cy="2212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loud Callout 10"/>
          <p:cNvSpPr/>
          <p:nvPr/>
        </p:nvSpPr>
        <p:spPr>
          <a:xfrm>
            <a:off x="-119187" y="673414"/>
            <a:ext cx="4552428" cy="2873270"/>
          </a:xfrm>
          <a:prstGeom prst="cloudCallout">
            <a:avLst>
              <a:gd name="adj1" fmla="val 71020"/>
              <a:gd name="adj2" fmla="val 91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有些出土的陶瓷来自其他地方，如产自福建窑口和江西景德镇窑口，可见当时香港与内地已有贸易往来。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69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950494" y="1336196"/>
            <a:ext cx="45550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茶杯及茶杯托：</a:t>
            </a:r>
            <a:r>
              <a:rPr lang="zh-TW" altLang="en-US" sz="3600" b="1" dirty="0">
                <a:solidFill>
                  <a:srgbClr val="FF0000"/>
                </a:solidFill>
              </a:rPr>
              <a:t>饮茶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 t="34884" r="17541" b="38295"/>
          <a:stretch/>
        </p:blipFill>
        <p:spPr>
          <a:xfrm>
            <a:off x="2753979" y="2356339"/>
            <a:ext cx="7195872" cy="4219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8671560" y="1461609"/>
            <a:ext cx="3520440" cy="2400300"/>
          </a:xfrm>
          <a:prstGeom prst="cloudCallout">
            <a:avLst>
              <a:gd name="adj1" fmla="val -49729"/>
              <a:gd name="adj2" fmla="val 748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茶具的发现反映了饮茶可能是当时香港的民间风尚！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40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历史文物考考你</a:t>
            </a:r>
            <a:endParaRPr lang="zh-HK" alt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15194" r="38527" b="50077"/>
          <a:stretch/>
        </p:blipFill>
        <p:spPr>
          <a:xfrm>
            <a:off x="2422798" y="2451701"/>
            <a:ext cx="7610442" cy="3955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43953" y="1171963"/>
            <a:ext cx="73681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板瓦：</a:t>
            </a:r>
            <a:r>
              <a:rPr lang="zh-TW" altLang="en-US" sz="3600" b="1" dirty="0">
                <a:solidFill>
                  <a:srgbClr val="FF0000"/>
                </a:solidFill>
              </a:rPr>
              <a:t>放在屋顶上以阻挡雨水渗透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-95250" y="1818294"/>
            <a:ext cx="4004364" cy="2873270"/>
          </a:xfrm>
          <a:prstGeom prst="cloudCallout">
            <a:avLst>
              <a:gd name="adj1" fmla="val 20400"/>
              <a:gd name="adj2" fmla="val 81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这些建筑构件的发现反映了古代香港的建筑情况。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58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4" ma:contentTypeDescription="建立新的文件。" ma:contentTypeScope="" ma:versionID="b84cee4f0b2239c27cddc49da216075a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9efb14914b84869f6f237b68b9cfdc4a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8d840-6b6c-43cd-a732-3cbbd9b384b3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0FA5DD-11E3-40FB-8D00-707EF16A1AF5}"/>
</file>

<file path=customXml/itemProps2.xml><?xml version="1.0" encoding="utf-8"?>
<ds:datastoreItem xmlns:ds="http://schemas.openxmlformats.org/officeDocument/2006/customXml" ds:itemID="{279D6880-FE77-4899-ADF7-47C4DB6B71F6}"/>
</file>

<file path=customXml/itemProps3.xml><?xml version="1.0" encoding="utf-8"?>
<ds:datastoreItem xmlns:ds="http://schemas.openxmlformats.org/officeDocument/2006/customXml" ds:itemID="{9A809505-E802-45E6-973B-6D453E253115}"/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582</Words>
  <Application>Microsoft Office PowerPoint</Application>
  <PresentationFormat>寬螢幕</PresentationFormat>
  <Paragraphs>64</Paragraphs>
  <Slides>13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宋皇台与昔日香港  </vt:lpstr>
      <vt:lpstr>PowerPoint 簡報</vt:lpstr>
      <vt:lpstr>历史文物考考你</vt:lpstr>
      <vt:lpstr>历史文物考考你</vt:lpstr>
      <vt:lpstr>历史文物考考你</vt:lpstr>
      <vt:lpstr>历史文物考考你</vt:lpstr>
      <vt:lpstr>历史文物考考你</vt:lpstr>
      <vt:lpstr>历史文物考考你</vt:lpstr>
      <vt:lpstr>历史文物考考你</vt:lpstr>
      <vt:lpstr>历史文物考考你</vt:lpstr>
      <vt:lpstr>历史文物考考你</vt:lpstr>
      <vt:lpstr>历史文物考考你</vt:lpstr>
      <vt:lpstr>参考资料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宋皇臺與昔日香港 猜猜我是誰</dc:title>
  <dc:creator>K&amp;P</dc:creator>
  <cp:lastModifiedBy>LO, Chun-ting</cp:lastModifiedBy>
  <cp:revision>82</cp:revision>
  <dcterms:created xsi:type="dcterms:W3CDTF">2023-04-21T04:39:23Z</dcterms:created>
  <dcterms:modified xsi:type="dcterms:W3CDTF">2026-01-13T08:03:06Z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</Properties>
</file>